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62" r:id="rId22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143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G>
</file>

<file path=ppt/media/image11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99D17F4A-4180-41ED-BF42-02FD624C08A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F03AF4B-C762-4C55-A0CA-2E45B6A2C50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en-US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F0D76B93-CCBC-4E3D-B79E-65778C9A578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DDF372CA-A0C9-4E8D-833F-65D656798F8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F74755A4-9D0C-439E-9B1B-07D431B15D4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BB21702F-AE65-47CF-9112-762F6FC754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0146153B-AD16-4AD2-A911-6E4B159988F1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10F5C1B-8CFB-42D9-BC72-5425E406102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339975" y="2565400"/>
            <a:ext cx="5616575" cy="1109663"/>
          </a:xfrm>
        </p:spPr>
        <p:txBody>
          <a:bodyPr/>
          <a:lstStyle>
            <a:lvl1pPr>
              <a:defRPr sz="2900"/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F4B9043-B540-4BA7-979D-EFAA7B786A4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339975" y="3452813"/>
            <a:ext cx="5616575" cy="696912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8D704-1C83-40F2-B52F-D5AACD395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48F75-B3B5-4AB1-BA52-E8A3E858E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796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50A668-A2C7-4F84-8A82-D282EEF8A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940425" y="1341438"/>
            <a:ext cx="1871663" cy="61198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718A4-E005-4F66-B681-20EF26892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23850" y="1341438"/>
            <a:ext cx="5464175" cy="61198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2313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B9D56-47C0-4F4B-BAC6-FC6663866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F5D12-C669-4D0C-9AD8-F47610F63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420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84C46-038D-47A6-9FA0-725832C41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FAC95-2E4E-4C89-A711-ACA39923C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5759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69E3-6CD6-4CF4-8850-A50B54C7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7D594-985D-424A-A6A7-AB3466E36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3850" y="1844675"/>
            <a:ext cx="3667125" cy="561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67C4A-319B-4C78-A47D-8ED9D19C7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43375" y="1844675"/>
            <a:ext cx="3668713" cy="561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959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1616D-DC35-43A3-8743-6944BC399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1285A7-5DC5-4A69-A1FB-4F627953F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6C1A1-5BF8-4C85-BA3C-570974CA80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D1CA5E-0389-442E-8079-7572E4C9B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247AB9-A638-444A-BC16-AE3D07B62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520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850C1-2F38-4DF5-8775-AC880475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23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163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694D6-F5B7-4DB5-A9F3-99529C3AE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05178-83A2-4F17-85E6-D8E037BA2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7C97F-4DFD-4624-A2F3-128054EDE0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1008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5F99-54E0-48B1-937B-4A019E7A2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514CE1-FAB5-4AB1-8CB5-C276559C2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E54A0-C7C4-4031-B633-1D4C340A6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6453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F1F0EED-873C-40C9-AF39-E6401AD45E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341438"/>
            <a:ext cx="6121400" cy="5080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2E9AEE9-D397-4C79-8C49-837CF2C19B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844675"/>
            <a:ext cx="7488238" cy="561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300" b="1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ngtree.com/free-backgrounds-photos/sleeping" TargetMode="External"/><Relationship Id="rId4" Type="http://schemas.openxmlformats.org/officeDocument/2006/relationships/hyperlink" Target="https://poweredtemplate.com/05036/0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0F21238-20FB-4058-BB70-A05EF01D6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378190"/>
            <a:ext cx="4448450" cy="2117610"/>
          </a:xfrm>
          <a:prstGeom prst="rect">
            <a:avLst/>
          </a:prstGeom>
        </p:spPr>
      </p:pic>
      <p:sp>
        <p:nvSpPr>
          <p:cNvPr id="34828" name="Rectangle 12">
            <a:extLst>
              <a:ext uri="{FF2B5EF4-FFF2-40B4-BE49-F238E27FC236}">
                <a16:creationId xmlns:a16="http://schemas.microsoft.com/office/drawing/2014/main" id="{DBC49EB4-4008-40BD-B6DD-A6A8122CD25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76225" y="2387068"/>
            <a:ext cx="3141956" cy="2020385"/>
          </a:xfrm>
        </p:spPr>
        <p:txBody>
          <a:bodyPr/>
          <a:lstStyle/>
          <a:p>
            <a:pPr algn="r"/>
            <a:r>
              <a:rPr lang="en-US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  <a:latin typeface="Tahoma" panose="020B0604030504040204" pitchFamily="34" charset="0"/>
              </a:rPr>
              <a:t>Automatic sleep stage classification using  </a:t>
            </a:r>
            <a:br>
              <a:rPr lang="en-US" altLang="en-US" sz="2500" dirty="0">
                <a:solidFill>
                  <a:schemeClr val="accent5">
                    <a:lumMod val="20000"/>
                    <a:lumOff val="80000"/>
                  </a:schemeClr>
                </a:solidFill>
                <a:latin typeface="Tahoma" panose="020B0604030504040204" pitchFamily="34" charset="0"/>
              </a:rPr>
            </a:br>
            <a:r>
              <a:rPr lang="en-US" altLang="en-US" sz="2500" dirty="0">
                <a:solidFill>
                  <a:schemeClr val="accent5">
                    <a:lumMod val="20000"/>
                    <a:lumOff val="80000"/>
                  </a:schemeClr>
                </a:solidFill>
                <a:latin typeface="Tahoma" panose="020B0604030504040204" pitchFamily="34" charset="0"/>
              </a:rPr>
              <a:t>Deep Transfer 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A8C9AA-D11B-407F-AC4F-7B8AA29B8E5C}"/>
              </a:ext>
            </a:extLst>
          </p:cNvPr>
          <p:cNvSpPr txBox="1"/>
          <p:nvPr/>
        </p:nvSpPr>
        <p:spPr>
          <a:xfrm>
            <a:off x="5486400" y="6400800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Presented By: Rumana Sultana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1B6C5567-1C08-48C8-A528-532D23F2F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678" y="6248400"/>
            <a:ext cx="600722" cy="6007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418255"/>
            <a:ext cx="8210550" cy="508000"/>
          </a:xfrm>
        </p:spPr>
        <p:txBody>
          <a:bodyPr/>
          <a:lstStyle/>
          <a:p>
            <a:r>
              <a:rPr lang="en-US" dirty="0"/>
              <a:t>Methodology and Implementation(cont.)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935476"/>
            <a:ext cx="5753599" cy="45724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CBB28E-3B96-4548-82AE-C37F0DF09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4632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2820-CB2D-4994-AFB4-5873654FD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983683"/>
            <a:ext cx="8743950" cy="4084324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PLATFORMS (</a:t>
            </a:r>
            <a:r>
              <a:rPr lang="en-US" sz="1100" b="1" dirty="0">
                <a:solidFill>
                  <a:schemeClr val="tx1"/>
                </a:solidFill>
              </a:rPr>
              <a:t>could be choose as per necessity</a:t>
            </a:r>
            <a:r>
              <a:rPr lang="en-US" b="1" dirty="0">
                <a:solidFill>
                  <a:schemeClr val="tx1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MATLAB (for data preparation)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Python3, TensorFlow 2 (for network training and evaluation)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NumPy, SciPy,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Sklearn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H5py.</a:t>
            </a:r>
          </a:p>
          <a:p>
            <a:pPr marL="0" indent="0">
              <a:buNone/>
            </a:pPr>
            <a:endParaRPr lang="en-US" sz="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</a:rPr>
              <a:t>REASONS OF CHOOSING PLATFORMS: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MATLAB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has user-friendly EEGLAB toolbox to process the EEG data with applying necessary high pass and low pass filter.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Python3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and </a:t>
            </a: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TensorFlow 2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is very enriched with machine and deep learning libraries.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NumPy makes easy complex machine and deep learning numerical operations with large dataset.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SciPy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contains different modules for optimization, linear algebra, integration and statistics that is very helpful for data analysis.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Scikit-learn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a machine learning library for Python has various algorithms like support vector machine, random forests, and k-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neighbours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and it supports Python numerical and scientific libraries like NumPy and SciPy.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H5py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is helpful for viewing datasets of different formats in a tabular way or as an image.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307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954088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endParaRPr lang="en-US" altLang="en-US" sz="3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489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600460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             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                                             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20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01809"/>
            <a:ext cx="6629400" cy="525994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049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600460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             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                                             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20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01809"/>
            <a:ext cx="6629400" cy="525994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51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600460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             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                                             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20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01809"/>
            <a:ext cx="6629400" cy="525994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76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600460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             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                                             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20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01809"/>
            <a:ext cx="6629400" cy="525994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47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600460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              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                                             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20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20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07400D-28A4-4B4E-BEF0-4E41860C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201809"/>
            <a:ext cx="6629400" cy="525994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191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412288"/>
            <a:ext cx="8210550" cy="508000"/>
          </a:xfrm>
        </p:spPr>
        <p:txBody>
          <a:bodyPr/>
          <a:lstStyle/>
          <a:p>
            <a:r>
              <a:rPr lang="en-US" dirty="0"/>
              <a:t>Challenges and Future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11676"/>
            <a:ext cx="5753599" cy="45724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CBB28E-3B96-4548-82AE-C37F0DF09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4632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2820-CB2D-4994-AFB4-5873654FD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2209801"/>
            <a:ext cx="6572283" cy="3810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34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412288"/>
            <a:ext cx="8210550" cy="508000"/>
          </a:xfrm>
        </p:spPr>
        <p:txBody>
          <a:bodyPr/>
          <a:lstStyle/>
          <a:p>
            <a:r>
              <a:rPr lang="en-US" dirty="0"/>
              <a:t>Challenges and Future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11676"/>
            <a:ext cx="5753599" cy="45724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CBB28E-3B96-4548-82AE-C37F0DF09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4632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2820-CB2D-4994-AFB4-5873654FD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2209801"/>
            <a:ext cx="6572283" cy="381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515462-0C4D-4FC7-A979-2F41276B0568}"/>
              </a:ext>
            </a:extLst>
          </p:cNvPr>
          <p:cNvSpPr txBox="1"/>
          <p:nvPr/>
        </p:nvSpPr>
        <p:spPr>
          <a:xfrm>
            <a:off x="5867400" y="1550956"/>
            <a:ext cx="1447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(</a:t>
            </a:r>
            <a:r>
              <a:rPr lang="en-US" altLang="ko-KR" sz="1800" b="1" dirty="0" err="1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Cont</a:t>
            </a:r>
            <a:r>
              <a:rPr lang="en-US" altLang="ko-KR" sz="1800" b="1" dirty="0">
                <a:solidFill>
                  <a:schemeClr val="tx1"/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144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537B573-E4D4-46B3-8EFA-0379BFACC2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1550" y="1524000"/>
            <a:ext cx="5834062" cy="649287"/>
          </a:xfrm>
        </p:spPr>
        <p:txBody>
          <a:bodyPr/>
          <a:lstStyle/>
          <a:p>
            <a:r>
              <a:rPr lang="en-US" altLang="en-US" sz="3200" dirty="0">
                <a:latin typeface="Tahoma" panose="020B0604030504040204" pitchFamily="34" charset="0"/>
              </a:rPr>
              <a:t>Conclusion</a:t>
            </a:r>
            <a:endParaRPr lang="uk-UA" altLang="en-US" sz="32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9975619C-CFE9-40E1-A298-C5C7A5F3E7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6769100" cy="315467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Ensure sound sleep, ensure healthy life.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Enrich sleep analysis with mobile computing.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Increase reliable home-based sleep monitoring.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175100-926A-4D8A-A730-9778D4822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33600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92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537B573-E4D4-46B3-8EFA-0379BFACC2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1550" y="1524000"/>
            <a:ext cx="5834062" cy="649287"/>
          </a:xfrm>
        </p:spPr>
        <p:txBody>
          <a:bodyPr/>
          <a:lstStyle/>
          <a:p>
            <a:r>
              <a:rPr lang="en-US" altLang="en-US" sz="3200" dirty="0">
                <a:latin typeface="Tahoma" panose="020B0604030504040204" pitchFamily="34" charset="0"/>
              </a:rPr>
              <a:t>Introduction</a:t>
            </a:r>
            <a:endParaRPr lang="uk-UA" altLang="en-US" sz="32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9975619C-CFE9-40E1-A298-C5C7A5F3E7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8077200" cy="43386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Problem Statement and Background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Analysis and Exploration of Dataset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Previous Research Works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Methodology and Implementation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Testing and Result Analysis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Challenges and Future plan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Conclusion</a:t>
            </a:r>
          </a:p>
          <a:p>
            <a:pPr>
              <a:lnSpc>
                <a:spcPct val="150000"/>
              </a:lnSpc>
            </a:pPr>
            <a:r>
              <a:rPr lang="en-US" altLang="ko-KR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Git Link: https://github.com/RumanaCU/Sleep-Staging</a:t>
            </a:r>
          </a:p>
          <a:p>
            <a:pPr>
              <a:lnSpc>
                <a:spcPct val="90000"/>
              </a:lnSpc>
            </a:pPr>
            <a:endParaRPr lang="en-US" altLang="ko-KR" sz="2000" dirty="0">
              <a:latin typeface="Verdana" panose="020B0604030504040204" pitchFamily="34" charset="0"/>
              <a:ea typeface="굴림" panose="020B0600000101010101" pitchFamily="34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175100-926A-4D8A-A730-9778D4822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33600"/>
            <a:ext cx="5753599" cy="4572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C537B573-E4D4-46B3-8EFA-0379BFACC2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1550" y="1524000"/>
            <a:ext cx="5834062" cy="649287"/>
          </a:xfrm>
        </p:spPr>
        <p:txBody>
          <a:bodyPr/>
          <a:lstStyle/>
          <a:p>
            <a:r>
              <a:rPr lang="en-US" altLang="en-US" sz="3200" dirty="0">
                <a:latin typeface="Tahoma" panose="020B0604030504040204" pitchFamily="34" charset="0"/>
              </a:rPr>
              <a:t>Thank you</a:t>
            </a:r>
            <a:endParaRPr lang="uk-UA" altLang="en-US" sz="3200" dirty="0">
              <a:latin typeface="Tahoma" panose="020B0604030504040204" pitchFamily="34" charset="0"/>
            </a:endParaRP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9975619C-CFE9-40E1-A298-C5C7A5F3E7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6769100" cy="3154677"/>
          </a:xfrm>
        </p:spPr>
        <p:txBody>
          <a:bodyPr/>
          <a:lstStyle/>
          <a:p>
            <a:pPr marL="0" indent="0" algn="ctr">
              <a:lnSpc>
                <a:spcPct val="200000"/>
              </a:lnSpc>
              <a:buNone/>
            </a:pPr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Questions</a:t>
            </a: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???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175100-926A-4D8A-A730-9778D4822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33600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8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9DF4-FFF0-43BC-909E-440F746B4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590675"/>
            <a:ext cx="6121400" cy="508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EC60B-DD6A-475B-9D21-31E886418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617" y="2209800"/>
            <a:ext cx="7488238" cy="2905125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[1] </a:t>
            </a:r>
            <a:r>
              <a:rPr lang="en-US" sz="1200" dirty="0">
                <a:hlinkClick r:id="rId4"/>
              </a:rPr>
              <a:t>https://poweredtemplate.com/05036/0/index.html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[2] </a:t>
            </a:r>
            <a:r>
              <a:rPr lang="en-US" sz="1200" dirty="0">
                <a:hlinkClick r:id="rId5"/>
              </a:rPr>
              <a:t>https://pngtree.com/free-backgrounds-photos/sleeping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[3] </a:t>
            </a:r>
            <a:r>
              <a:rPr lang="en-US" sz="1200" dirty="0" err="1"/>
              <a:t>Supratak</a:t>
            </a:r>
            <a:r>
              <a:rPr lang="en-US" sz="1200" dirty="0"/>
              <a:t>, A., Dong, H., Wu, C., &amp; Guo, Y. (2017). </a:t>
            </a:r>
            <a:r>
              <a:rPr lang="en-US" sz="1200" dirty="0" err="1"/>
              <a:t>DeepSleepNet</a:t>
            </a:r>
            <a:r>
              <a:rPr lang="en-US" sz="1200" dirty="0"/>
              <a:t>: A model for automatic sleep stage scoring based on raw single-channel EEG. IEEE Transactions on Neural Systems and Rehabilitation Engineering, 25(11), 1998-2008. </a:t>
            </a:r>
          </a:p>
          <a:p>
            <a:pPr marL="0" indent="0">
              <a:buNone/>
            </a:pPr>
            <a:r>
              <a:rPr lang="en-US" sz="1200" dirty="0"/>
              <a:t>[4] Wang, X., Han, Y., Leung, V. C., </a:t>
            </a:r>
            <a:r>
              <a:rPr lang="en-US" sz="1200" dirty="0" err="1"/>
              <a:t>Niyato</a:t>
            </a:r>
            <a:r>
              <a:rPr lang="en-US" sz="1200" dirty="0"/>
              <a:t>, D., Yan, X., &amp; Chen, X. (2020). Convergence of edge computing and deep learning: A comprehensive survey. IEEE Communications Surveys &amp; Tutorials, 22(2), 869-904.</a:t>
            </a:r>
          </a:p>
          <a:p>
            <a:pPr marL="0" indent="0">
              <a:buNone/>
            </a:pPr>
            <a:r>
              <a:rPr lang="en-US" sz="1200" dirty="0"/>
              <a:t>[5] Cheng, Y., Wang, D., Zhou, P., &amp; Zhang, T. (2017). A survey of model compression and acceleration for deep neural networks. </a:t>
            </a:r>
            <a:r>
              <a:rPr lang="en-US" sz="1200" dirty="0" err="1"/>
              <a:t>arXiv</a:t>
            </a:r>
            <a:r>
              <a:rPr lang="en-US" sz="1200" dirty="0"/>
              <a:t> preprint arXiv:1710.09282. </a:t>
            </a:r>
          </a:p>
          <a:p>
            <a:pPr marL="0" indent="0">
              <a:buNone/>
            </a:pPr>
            <a:r>
              <a:rPr lang="en-US" sz="1200" dirty="0"/>
              <a:t>[6] Phan, H., </a:t>
            </a:r>
            <a:r>
              <a:rPr lang="en-US" sz="1200" dirty="0" err="1"/>
              <a:t>Chén</a:t>
            </a:r>
            <a:r>
              <a:rPr lang="en-US" sz="1200" dirty="0"/>
              <a:t>, O. Y., Koch, P., Lu, Z., McLoughlin, I., </a:t>
            </a:r>
            <a:r>
              <a:rPr lang="en-US" sz="1200" dirty="0" err="1"/>
              <a:t>Mertins</a:t>
            </a:r>
            <a:r>
              <a:rPr lang="en-US" sz="1200" dirty="0"/>
              <a:t>, A., &amp; De Vos, M. (2020). Towards more accurate automatic sleep staging via deep transfer learning. IEEE Transactions on Biomedical Engineering.</a:t>
            </a:r>
          </a:p>
          <a:p>
            <a:pPr marL="0" indent="0">
              <a:buNone/>
            </a:pPr>
            <a:r>
              <a:rPr lang="en-US" sz="1200" dirty="0"/>
              <a:t>[7] The sleep-EDF database download link, https://www.physionet.org/static/published-projects/sleep-edfx/sleep-edf-database-expanded-1.0.0.zip.Y. Yorozu, M. Hirano, K. Oka, and Y. Tagawa, “Electron spectroscopy studies on magneto-optical media and plastic substrate interface,” IEEE Transl. J. </a:t>
            </a:r>
            <a:r>
              <a:rPr lang="en-US" sz="1200" dirty="0" err="1"/>
              <a:t>Magn</a:t>
            </a:r>
            <a:r>
              <a:rPr lang="en-US" sz="1200" dirty="0"/>
              <a:t>. Japan, vol. 2, pp. 740–741, August 1987 [Digests 9th Annual Conf. Magnetics Japan, p. 301,1982].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5425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2"/>
            <a:ext cx="7127875" cy="954088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Problem Statement and Background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en-US" sz="2400" dirty="0">
                <a:solidFill>
                  <a:srgbClr val="003300"/>
                </a:solidFill>
              </a:rPr>
              <a:t>Why Sleep Stage Classification?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endParaRPr lang="en-US" altLang="en-US" sz="3000" dirty="0">
              <a:solidFill>
                <a:schemeClr val="tx1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91515A95-99C6-4FC9-B0E2-9C796EE848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8175" y="1447800"/>
            <a:ext cx="7116762" cy="522128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Depression is a long-term disorder of human life.</a:t>
            </a:r>
          </a:p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Hundreds of thousands of people are suffering from sleep disorder caused by depression </a:t>
            </a:r>
          </a:p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That can consequence to heart attack and even death.</a:t>
            </a:r>
          </a:p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Current pandemic situation increased this situation.</a:t>
            </a:r>
          </a:p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There is a need to improve human lifestyle and healthiness</a:t>
            </a:r>
          </a:p>
          <a:p>
            <a:pPr>
              <a:lnSpc>
                <a:spcPct val="150000"/>
              </a:lnSpc>
            </a:pPr>
            <a:r>
              <a:rPr lang="en-US" altLang="en-US" sz="2000" dirty="0">
                <a:solidFill>
                  <a:srgbClr val="003300"/>
                </a:solidFill>
              </a:rPr>
              <a:t>It has significant importance in clinical science to diagnose the symptoms and diseases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371600"/>
            <a:ext cx="5753599" cy="457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2"/>
            <a:ext cx="7127875" cy="954088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Problem Statement and Background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en-US" sz="2400" dirty="0">
                <a:solidFill>
                  <a:srgbClr val="003300"/>
                </a:solidFill>
              </a:rPr>
              <a:t>Why does data science solution need?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endParaRPr lang="en-US" altLang="en-US" sz="3000" dirty="0">
              <a:solidFill>
                <a:schemeClr val="tx1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91515A95-99C6-4FC9-B0E2-9C796EE848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21678" y="1447800"/>
            <a:ext cx="7116762" cy="5221288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en-US" sz="2000" dirty="0">
                <a:solidFill>
                  <a:srgbClr val="003300"/>
                </a:solidFill>
              </a:rPr>
              <a:t>Labeling of sleep stages from polysomnography (PSD) is highly time consuming with clinicians and cost involvement. 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en-US" sz="2000" dirty="0">
                <a:solidFill>
                  <a:srgbClr val="003300"/>
                </a:solidFill>
              </a:rPr>
              <a:t>Currently machine and deep learning techniques are widely using for every sectors, but big dataset is needed to achieve expected performance.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en-US" sz="2000" dirty="0">
                <a:solidFill>
                  <a:srgbClr val="003300"/>
                </a:solidFill>
              </a:rPr>
              <a:t>Home based sleep monitoring edge devices is not reliable due to data insufficiency.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en-US" sz="2000" dirty="0">
                <a:solidFill>
                  <a:srgbClr val="003300"/>
                </a:solidFill>
              </a:rPr>
              <a:t>Edge devices are dependable to cloud server for data driven decision making.  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en-US" sz="2000" dirty="0">
                <a:solidFill>
                  <a:srgbClr val="003300"/>
                </a:solidFill>
              </a:rPr>
              <a:t>Latency and failure of service is an overhead.</a:t>
            </a:r>
          </a:p>
          <a:p>
            <a:r>
              <a:rPr lang="en-US" altLang="en-US" sz="2000" dirty="0">
                <a:solidFill>
                  <a:srgbClr val="003300"/>
                </a:solidFill>
              </a:rPr>
              <a:t>Need to develop a data-efficient model for sleep staging from raw data for edge devices that can perform overall accuracy and macro F1 score above 87%-83.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371600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4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412288"/>
            <a:ext cx="6121400" cy="508000"/>
          </a:xfrm>
        </p:spPr>
        <p:txBody>
          <a:bodyPr/>
          <a:lstStyle/>
          <a:p>
            <a:r>
              <a:rPr lang="en-US" dirty="0"/>
              <a:t>Previous Research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E737D-085B-4EB7-A28D-7F6EAF8A5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5942"/>
            <a:ext cx="8229600" cy="442785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DeepSleepNet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[3] – A sleep stage scoring model based on single channel EEG (F4-EOG (left),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Fpz-Cz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and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Pz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-Oz) from two publicly available sleep dataset MASS and Sleep-EDF. A combine model of representation learning and sequence residual learning. The overall accuracy and macro F1 score achieved: MASS: 86.2%-81.7, Sleep-EDF: 82.0%-76.9.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Survey paper [4] described the applications scenario for edge intelligence and intelligent edge, practical implementation methods and enabling technologies and future challenges of edge computing.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Survey paper [5] described about model compression techniques for DNN models including parameter pruning and quantization, low-rank factorization, transferred/compact convolutional filters, and knowledge distillation.</a:t>
            </a:r>
          </a:p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research paper [6] initiated a model for automatic sleep staging using deep transfer learning. They used MASS sleep database for source domain and the Sleep-EDF Expanded database, and the Surrey-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cEEGrid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database as target domain. Their proposed DTL model outperformed over all previous work including accuracies 84:3%  and 85:2% for the target domain database.</a:t>
            </a:r>
          </a:p>
          <a:p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sz="1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887244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5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188912"/>
            <a:ext cx="7127875" cy="954088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Analysis and Exploration of Dataset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endParaRPr lang="en-US" altLang="en-US" sz="3000" dirty="0">
              <a:solidFill>
                <a:schemeClr val="tx1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91515A95-99C6-4FC9-B0E2-9C796EE848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8175" y="1219200"/>
            <a:ext cx="7116762" cy="5221288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b="1" dirty="0">
                <a:solidFill>
                  <a:srgbClr val="003300"/>
                </a:solidFill>
              </a:rPr>
              <a:t>Sleep-EDF Expanded Database</a:t>
            </a:r>
            <a:r>
              <a:rPr lang="en-US" altLang="en-US" sz="1800" dirty="0">
                <a:solidFill>
                  <a:srgbClr val="003300"/>
                </a:solidFill>
              </a:rPr>
              <a:t>- 197 whole-night Polysomnographic sleep recordings, including EEG, EOG, Chin EMG, and event markers of around 20 subjects.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003300"/>
                </a:solidFill>
              </a:rPr>
              <a:t>Downloaded from-</a:t>
            </a:r>
            <a:r>
              <a:rPr lang="en-US" altLang="en-US" sz="1400" b="0" dirty="0">
                <a:solidFill>
                  <a:srgbClr val="003300"/>
                </a:solidFill>
              </a:rPr>
              <a:t>https://www.physionet.org/static/published-projects/sleep-edfx/sleep-edf-database-expanded-1.0.0.zip.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003300"/>
                </a:solidFill>
              </a:rPr>
              <a:t>Data and Annotation Files: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en-US" sz="1400" b="0" dirty="0">
                <a:solidFill>
                  <a:srgbClr val="003300"/>
                </a:solidFill>
              </a:rPr>
              <a:t>	*</a:t>
            </a:r>
            <a:r>
              <a:rPr lang="en-US" altLang="en-US" sz="1400" b="0" dirty="0" err="1">
                <a:solidFill>
                  <a:srgbClr val="003300"/>
                </a:solidFill>
              </a:rPr>
              <a:t>PSG.edf</a:t>
            </a:r>
            <a:r>
              <a:rPr lang="en-US" altLang="en-US" sz="1400" b="0" dirty="0">
                <a:solidFill>
                  <a:srgbClr val="003300"/>
                </a:solidFill>
              </a:rPr>
              <a:t> files- whole night recordings of EEG, EOG, submental chin EMG 	and even marker.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400" b="0" dirty="0">
                <a:solidFill>
                  <a:srgbClr val="003300"/>
                </a:solidFill>
              </a:rPr>
              <a:t>SC*</a:t>
            </a:r>
            <a:r>
              <a:rPr lang="en-US" altLang="en-US" sz="1400" b="0" dirty="0" err="1">
                <a:solidFill>
                  <a:srgbClr val="003300"/>
                </a:solidFill>
              </a:rPr>
              <a:t>PSG.edf</a:t>
            </a:r>
            <a:r>
              <a:rPr lang="en-US" altLang="en-US" sz="1400" b="0" dirty="0">
                <a:solidFill>
                  <a:srgbClr val="003300"/>
                </a:solidFill>
              </a:rPr>
              <a:t>- contain </a:t>
            </a:r>
            <a:r>
              <a:rPr lang="en-US" altLang="en-US" sz="1400" b="0" dirty="0" err="1">
                <a:solidFill>
                  <a:srgbClr val="003300"/>
                </a:solidFill>
              </a:rPr>
              <a:t>oro</a:t>
            </a:r>
            <a:r>
              <a:rPr lang="en-US" altLang="en-US" sz="1400" b="0" dirty="0">
                <a:solidFill>
                  <a:srgbClr val="003300"/>
                </a:solidFill>
              </a:rPr>
              <a:t>-nasal respiration and rectal body temperature.</a:t>
            </a:r>
          </a:p>
          <a:p>
            <a:pPr marL="457200" lvl="2" indent="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en-US" sz="1400" dirty="0">
                <a:solidFill>
                  <a:srgbClr val="003300"/>
                </a:solidFill>
              </a:rPr>
              <a:t>*</a:t>
            </a:r>
            <a:r>
              <a:rPr lang="en-US" altLang="en-US" sz="1400" dirty="0" err="1">
                <a:solidFill>
                  <a:srgbClr val="003300"/>
                </a:solidFill>
              </a:rPr>
              <a:t>Hypnogram.edf</a:t>
            </a:r>
            <a:r>
              <a:rPr lang="en-US" altLang="en-US" sz="1400" dirty="0">
                <a:solidFill>
                  <a:srgbClr val="003300"/>
                </a:solidFill>
              </a:rPr>
              <a:t>- annotation of sleep pattern correspond to PSGs consist of 	sleep stages W, R,1,2,3,4,M and ?(not scored)</a:t>
            </a:r>
          </a:p>
          <a:p>
            <a:pPr marL="457200" lvl="2" indent="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en-US" sz="1400" dirty="0">
                <a:solidFill>
                  <a:srgbClr val="003300"/>
                </a:solidFill>
              </a:rPr>
              <a:t>Unrecorded signals removed from ST*</a:t>
            </a:r>
            <a:r>
              <a:rPr lang="en-US" altLang="en-US" sz="1400" dirty="0" err="1">
                <a:solidFill>
                  <a:srgbClr val="003300"/>
                </a:solidFill>
              </a:rPr>
              <a:t>PSG.edf</a:t>
            </a:r>
            <a:endParaRPr lang="en-US" altLang="en-US" sz="1400" dirty="0">
              <a:solidFill>
                <a:srgbClr val="003300"/>
              </a:solidFill>
            </a:endParaRPr>
          </a:p>
          <a:p>
            <a:pPr marL="457200" lvl="2" indent="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altLang="en-US" sz="1400" dirty="0">
                <a:solidFill>
                  <a:srgbClr val="003300"/>
                </a:solidFill>
              </a:rPr>
              <a:t>Stages: W=wakefulness, R- rapid eye movement, N1-light sleep,N2-deeper 	sleep, N3&amp;4-deep sleep.</a:t>
            </a:r>
          </a:p>
          <a:p>
            <a:pPr marL="914400" lvl="2" indent="0">
              <a:lnSpc>
                <a:spcPct val="150000"/>
              </a:lnSpc>
              <a:buNone/>
            </a:pPr>
            <a:endParaRPr lang="en-US" altLang="en-US" sz="1400" b="0" dirty="0">
              <a:solidFill>
                <a:srgbClr val="003300"/>
              </a:solidFill>
            </a:endParaRP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altLang="en-US" sz="1400" b="0" dirty="0">
              <a:solidFill>
                <a:srgbClr val="003300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>
                <a:solidFill>
                  <a:srgbClr val="003300"/>
                </a:solidFill>
              </a:rPr>
              <a:t>MASS Database- whole night recordings of 97 males and 103 female’s hospital‐based sleep laboratories data (a total of 200 subjects) with an age ranged 18-76 years.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en-US" sz="2000" dirty="0">
              <a:solidFill>
                <a:srgbClr val="003300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143000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32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569616F-B94C-4EDE-B2F7-E90488EDAE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39616"/>
            <a:ext cx="7127875" cy="954088"/>
          </a:xfrm>
        </p:spPr>
        <p:txBody>
          <a:bodyPr/>
          <a:lstStyle/>
          <a:p>
            <a:b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r>
              <a:rPr lang="en-US" altLang="ko-KR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  <a:t>Analysis and Exploration of Dataset </a:t>
            </a:r>
            <a:br>
              <a:rPr lang="en-US" altLang="ko-KR" sz="3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굴림" panose="020B0600000101010101" pitchFamily="34" charset="-127"/>
              </a:rPr>
            </a:br>
            <a:endParaRPr lang="en-US" altLang="en-US" sz="3000" dirty="0">
              <a:solidFill>
                <a:schemeClr val="tx1"/>
              </a:solidFill>
            </a:endParaRPr>
          </a:p>
        </p:txBody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91515A95-99C6-4FC9-B0E2-9C796EE848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8175" y="990600"/>
            <a:ext cx="7116762" cy="5221288"/>
          </a:xfrm>
        </p:spPr>
        <p:txBody>
          <a:bodyPr/>
          <a:lstStyle/>
          <a:p>
            <a:pPr marL="798512" lvl="2" indent="-285750">
              <a:lnSpc>
                <a:spcPct val="150000"/>
              </a:lnSpc>
              <a:buFont typeface="Wingdings" panose="05000000000000000000" pitchFamily="2" charset="2"/>
              <a:buChar char="§"/>
              <a:tabLst>
                <a:tab pos="512763" algn="l"/>
                <a:tab pos="625475" algn="l"/>
              </a:tabLst>
            </a:pPr>
            <a:r>
              <a:rPr lang="en-US" altLang="en-US" sz="1400" b="1" dirty="0">
                <a:solidFill>
                  <a:srgbClr val="003300"/>
                </a:solidFill>
              </a:rPr>
              <a:t>Sleep Cassette Study and Data:</a:t>
            </a:r>
          </a:p>
          <a:p>
            <a:pPr marL="796925" lvl="2" indent="61913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	153 SC*files of healthy Caucasians aged 25-101, with no medication.</a:t>
            </a:r>
          </a:p>
          <a:p>
            <a:pPr marL="796925" lvl="2" indent="61913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 </a:t>
            </a:r>
            <a:r>
              <a:rPr lang="en-US" altLang="en-US" sz="1400" b="1" dirty="0">
                <a:solidFill>
                  <a:srgbClr val="003300"/>
                </a:solidFill>
              </a:rPr>
              <a:t>Variables</a:t>
            </a:r>
            <a:r>
              <a:rPr lang="en-US" altLang="en-US" sz="1400" dirty="0">
                <a:solidFill>
                  <a:srgbClr val="003300"/>
                </a:solidFill>
              </a:rPr>
              <a:t>: Files are named in the form of SC4ssNE0-PSG.edf. </a:t>
            </a:r>
          </a:p>
          <a:p>
            <a:pPr marL="796925" lvl="2" indent="0">
              <a:lnSpc>
                <a:spcPct val="150000"/>
              </a:lnSpc>
              <a:buNone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		Where, ss=subject number, N=night.</a:t>
            </a:r>
          </a:p>
          <a:p>
            <a:pPr marL="914400" lvl="2" indent="-117475">
              <a:lnSpc>
                <a:spcPct val="150000"/>
              </a:lnSpc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 </a:t>
            </a:r>
            <a:r>
              <a:rPr lang="en-US" altLang="en-US" sz="1400" b="1" dirty="0">
                <a:solidFill>
                  <a:srgbClr val="003300"/>
                </a:solidFill>
              </a:rPr>
              <a:t>Missing</a:t>
            </a:r>
            <a:r>
              <a:rPr lang="en-US" altLang="en-US" sz="1400" dirty="0">
                <a:solidFill>
                  <a:srgbClr val="003300"/>
                </a:solidFill>
              </a:rPr>
              <a:t> </a:t>
            </a:r>
            <a:r>
              <a:rPr lang="en-US" altLang="en-US" sz="1400" b="1" dirty="0">
                <a:solidFill>
                  <a:srgbClr val="003300"/>
                </a:solidFill>
              </a:rPr>
              <a:t>Values</a:t>
            </a:r>
            <a:r>
              <a:rPr lang="en-US" altLang="en-US" sz="1400" dirty="0">
                <a:solidFill>
                  <a:srgbClr val="003300"/>
                </a:solidFill>
              </a:rPr>
              <a:t>: The first night of subjects 36 and 52, and the second night of subject 13, were lost due to failing cassette or </a:t>
            </a:r>
            <a:r>
              <a:rPr lang="en-US" altLang="en-US" sz="1400" dirty="0" err="1">
                <a:solidFill>
                  <a:srgbClr val="003300"/>
                </a:solidFill>
              </a:rPr>
              <a:t>laserdisk</a:t>
            </a:r>
            <a:r>
              <a:rPr lang="en-US" altLang="en-US" sz="1400" dirty="0">
                <a:solidFill>
                  <a:srgbClr val="003300"/>
                </a:solidFill>
              </a:rPr>
              <a:t>.</a:t>
            </a:r>
          </a:p>
          <a:p>
            <a:pPr marL="914400" lvl="2" indent="-117475">
              <a:lnSpc>
                <a:spcPct val="150000"/>
              </a:lnSpc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 EEG and EOG signals were sampled at 100Hz. </a:t>
            </a:r>
          </a:p>
          <a:p>
            <a:pPr marL="914400" lvl="2" indent="-117475">
              <a:lnSpc>
                <a:spcPct val="150000"/>
              </a:lnSpc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 EMG signal was high-pass filtered, rectified and low-pass filtered and resulted EMG, expressed in </a:t>
            </a:r>
            <a:r>
              <a:rPr lang="en-US" altLang="en-US" sz="1400" dirty="0" err="1">
                <a:solidFill>
                  <a:srgbClr val="003300"/>
                </a:solidFill>
              </a:rPr>
              <a:t>uV</a:t>
            </a:r>
            <a:r>
              <a:rPr lang="en-US" altLang="en-US" sz="1400" dirty="0">
                <a:solidFill>
                  <a:srgbClr val="003300"/>
                </a:solidFill>
              </a:rPr>
              <a:t>(root-mean=square) was sampled at 1 HZ.</a:t>
            </a:r>
          </a:p>
          <a:p>
            <a:pPr marL="914400" lvl="2" indent="-117475">
              <a:lnSpc>
                <a:spcPct val="150000"/>
              </a:lnSpc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 Oro-nasal airflow, body temperature and event marker sampled at 1 HZ.</a:t>
            </a:r>
          </a:p>
          <a:p>
            <a:pPr marL="801688" lvl="2" indent="-288925">
              <a:lnSpc>
                <a:spcPct val="150000"/>
              </a:lnSpc>
              <a:buFont typeface="Wingdings" panose="05000000000000000000" pitchFamily="2" charset="2"/>
              <a:buChar char="§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b="1" dirty="0">
                <a:solidFill>
                  <a:srgbClr val="003300"/>
                </a:solidFill>
              </a:rPr>
              <a:t>Sleep Telemetry Study and Data:</a:t>
            </a:r>
          </a:p>
          <a:p>
            <a:pPr marL="798513" lvl="2" indent="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44 ST*files of temazepam effects on sleep in 22 Caucasians males and 	females, difficulty with falling asleep.</a:t>
            </a:r>
          </a:p>
          <a:p>
            <a:pPr marL="798513" lvl="2" indent="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Variables: Files are named in the form of ST7ssNJ0-PSG.edf</a:t>
            </a:r>
          </a:p>
          <a:p>
            <a:pPr marL="798513" lvl="2" indent="0">
              <a:lnSpc>
                <a:spcPct val="150000"/>
              </a:lnSpc>
              <a:buNone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		where, ss=subject number, N=night</a:t>
            </a:r>
          </a:p>
          <a:p>
            <a:pPr marL="969963" lvl="2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r>
              <a:rPr lang="en-US" altLang="en-US" sz="1400" dirty="0">
                <a:solidFill>
                  <a:srgbClr val="003300"/>
                </a:solidFill>
              </a:rPr>
              <a:t>EOG, EMG, and EEG signals sampled at 100Hz.</a:t>
            </a:r>
          </a:p>
          <a:p>
            <a:pPr marL="798513" lvl="2" indent="0">
              <a:lnSpc>
                <a:spcPct val="150000"/>
              </a:lnSpc>
              <a:buNone/>
              <a:tabLst>
                <a:tab pos="457200" algn="l"/>
                <a:tab pos="512763" algn="l"/>
                <a:tab pos="625475" algn="l"/>
              </a:tabLst>
            </a:pPr>
            <a:endParaRPr lang="en-US" altLang="en-US" sz="1400" dirty="0">
              <a:solidFill>
                <a:srgbClr val="003300"/>
              </a:solidFill>
            </a:endParaRPr>
          </a:p>
          <a:p>
            <a:pPr marL="798513" lvl="2" indent="0">
              <a:lnSpc>
                <a:spcPct val="150000"/>
              </a:lnSpc>
              <a:buNone/>
              <a:tabLst>
                <a:tab pos="457200" algn="l"/>
                <a:tab pos="512763" algn="l"/>
                <a:tab pos="625475" algn="l"/>
              </a:tabLst>
            </a:pPr>
            <a:endParaRPr lang="en-US" altLang="en-US" sz="1400" dirty="0">
              <a:solidFill>
                <a:srgbClr val="003300"/>
              </a:solidFill>
            </a:endParaRPr>
          </a:p>
          <a:p>
            <a:pPr marL="798513" lvl="2" indent="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  <a:tab pos="512763" algn="l"/>
                <a:tab pos="625475" algn="l"/>
              </a:tabLst>
            </a:pPr>
            <a:endParaRPr lang="en-US" altLang="en-US" sz="1400" dirty="0">
              <a:solidFill>
                <a:srgbClr val="003300"/>
              </a:solidFill>
            </a:endParaRPr>
          </a:p>
          <a:p>
            <a:pPr marL="914400" lvl="2" indent="-117475">
              <a:lnSpc>
                <a:spcPct val="150000"/>
              </a:lnSpc>
              <a:tabLst>
                <a:tab pos="457200" algn="l"/>
                <a:tab pos="512763" algn="l"/>
                <a:tab pos="625475" algn="l"/>
              </a:tabLst>
            </a:pPr>
            <a:endParaRPr lang="en-US" altLang="en-US" sz="1400" dirty="0">
              <a:solidFill>
                <a:srgbClr val="003300"/>
              </a:solidFill>
            </a:endParaRPr>
          </a:p>
          <a:p>
            <a:pPr marL="798512" lvl="2" indent="-285750">
              <a:lnSpc>
                <a:spcPct val="150000"/>
              </a:lnSpc>
              <a:buFont typeface="Wingdings" panose="05000000000000000000" pitchFamily="2" charset="2"/>
              <a:buChar char="§"/>
              <a:tabLst>
                <a:tab pos="512763" algn="l"/>
                <a:tab pos="625475" algn="l"/>
              </a:tabLst>
            </a:pPr>
            <a:endParaRPr lang="en-US" altLang="en-US" sz="1400" b="1" dirty="0">
              <a:solidFill>
                <a:srgbClr val="003300"/>
              </a:solidFill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en-US" sz="1400" b="0" dirty="0">
              <a:solidFill>
                <a:srgbClr val="00330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en-US" sz="1800" dirty="0">
              <a:solidFill>
                <a:srgbClr val="00330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en-US" sz="2000" dirty="0">
              <a:solidFill>
                <a:srgbClr val="003300"/>
              </a:solidFill>
            </a:endParaRP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3524FEF-AE45-4BEE-8F84-BBFEB8F58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" y="2333625"/>
            <a:ext cx="1758111" cy="2190750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8A4B637-FBBD-4213-8137-86774F22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" y="2319234"/>
            <a:ext cx="1771218" cy="22350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4B2179-CC71-4474-A343-CF93C4C34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90600"/>
            <a:ext cx="5753599" cy="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77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193" y="1491727"/>
            <a:ext cx="8134350" cy="508000"/>
          </a:xfrm>
        </p:spPr>
        <p:txBody>
          <a:bodyPr/>
          <a:lstStyle/>
          <a:p>
            <a:r>
              <a:rPr lang="en-US" dirty="0"/>
              <a:t>Methodology and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E737D-085B-4EB7-A28D-7F6EAF8A5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212" y="2081657"/>
            <a:ext cx="7543800" cy="19506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Train a </a:t>
            </a:r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DeepSleepNet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using DNN on source domain.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Finetune source model into a small sub-model on target domain.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Filter data from user-end with a threshold.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If confidence below threshold, data sent to source domain.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04" y="1996988"/>
            <a:ext cx="5753599" cy="45724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CBB28E-3B96-4548-82AE-C37F0DF09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4632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9289B79-1963-4D1C-9244-4F21FDDF5861}"/>
              </a:ext>
            </a:extLst>
          </p:cNvPr>
          <p:cNvSpPr txBox="1">
            <a:spLocks/>
          </p:cNvSpPr>
          <p:nvPr/>
        </p:nvSpPr>
        <p:spPr bwMode="auto">
          <a:xfrm>
            <a:off x="394856" y="3860286"/>
            <a:ext cx="8134350" cy="5080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3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3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800" dirty="0"/>
              <a:t>Technology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0E91E-17AE-46FD-97D1-E441B7EB2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93" y="4368286"/>
            <a:ext cx="5753599" cy="45724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9A63F6B-94A7-413B-BB84-9743A36CA435}"/>
              </a:ext>
            </a:extLst>
          </p:cNvPr>
          <p:cNvSpPr txBox="1">
            <a:spLocks/>
          </p:cNvSpPr>
          <p:nvPr/>
        </p:nvSpPr>
        <p:spPr bwMode="auto">
          <a:xfrm>
            <a:off x="394856" y="4442431"/>
            <a:ext cx="8672944" cy="2263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800" b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Deep Transfer Learning</a:t>
            </a:r>
          </a:p>
          <a:p>
            <a:pPr indent="58738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DL models are data hungry. Training is very expensive in resource and time.</a:t>
            </a:r>
          </a:p>
          <a:p>
            <a:pPr indent="58738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With DTL, part of one big model can use to predict another small model. </a:t>
            </a:r>
          </a:p>
          <a:p>
            <a:pPr indent="58738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Able to perform with lack of data, reduce training speed, and increase efficient use of resources.</a:t>
            </a:r>
          </a:p>
        </p:txBody>
      </p:sp>
    </p:spTree>
    <p:extLst>
      <p:ext uri="{BB962C8B-B14F-4D97-AF65-F5344CB8AC3E}">
        <p14:creationId xmlns:p14="http://schemas.microsoft.com/office/powerpoint/2010/main" val="1121515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alphaModFix amt="2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D649-71B4-4B40-9C01-145AB262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412288"/>
            <a:ext cx="8439150" cy="508000"/>
          </a:xfrm>
        </p:spPr>
        <p:txBody>
          <a:bodyPr/>
          <a:lstStyle/>
          <a:p>
            <a:r>
              <a:rPr lang="en-US" dirty="0"/>
              <a:t>Methodology and Implementation </a:t>
            </a:r>
            <a:r>
              <a:rPr lang="en-US" sz="1800" dirty="0">
                <a:solidFill>
                  <a:schemeClr val="tx1"/>
                </a:solidFill>
              </a:rPr>
              <a:t>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B1F66-E519-4C57-93A4-54D7E565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11676"/>
            <a:ext cx="5753599" cy="45724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1DCBB28E-3B96-4548-82AE-C37F0DF09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4632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22DEF066-CD03-49E3-9839-79DA1B790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06" y="2240910"/>
            <a:ext cx="6810587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9FEC6-889B-4A02-BD07-253BBC1A2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0" y="6324601"/>
            <a:ext cx="4800600" cy="381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1600" dirty="0">
                <a:solidFill>
                  <a:schemeClr val="tx1"/>
                </a:solidFill>
              </a:rPr>
              <a:t>Figure 1: Flowchart</a:t>
            </a:r>
          </a:p>
        </p:txBody>
      </p:sp>
    </p:spTree>
    <p:extLst>
      <p:ext uri="{BB962C8B-B14F-4D97-AF65-F5344CB8AC3E}">
        <p14:creationId xmlns:p14="http://schemas.microsoft.com/office/powerpoint/2010/main" val="2412984079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10">
      <a:dk1>
        <a:srgbClr val="4D4D4D"/>
      </a:dk1>
      <a:lt1>
        <a:srgbClr val="FFFFFF"/>
      </a:lt1>
      <a:dk2>
        <a:srgbClr val="000000"/>
      </a:dk2>
      <a:lt2>
        <a:srgbClr val="914133"/>
      </a:lt2>
      <a:accent1>
        <a:srgbClr val="A54317"/>
      </a:accent1>
      <a:accent2>
        <a:srgbClr val="DBA965"/>
      </a:accent2>
      <a:accent3>
        <a:srgbClr val="FFFFFF"/>
      </a:accent3>
      <a:accent4>
        <a:srgbClr val="404040"/>
      </a:accent4>
      <a:accent5>
        <a:srgbClr val="CFB0AB"/>
      </a:accent5>
      <a:accent6>
        <a:srgbClr val="C6995B"/>
      </a:accent6>
      <a:hlink>
        <a:srgbClr val="E2B24C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914133"/>
        </a:lt2>
        <a:accent1>
          <a:srgbClr val="A54317"/>
        </a:accent1>
        <a:accent2>
          <a:srgbClr val="DBA965"/>
        </a:accent2>
        <a:accent3>
          <a:srgbClr val="FFFFFF"/>
        </a:accent3>
        <a:accent4>
          <a:srgbClr val="404040"/>
        </a:accent4>
        <a:accent5>
          <a:srgbClr val="CFB0AB"/>
        </a:accent5>
        <a:accent6>
          <a:srgbClr val="C6995B"/>
        </a:accent6>
        <a:hlink>
          <a:srgbClr val="E2B24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1142</TotalTime>
  <Words>1505</Words>
  <Application>Microsoft Office PowerPoint</Application>
  <PresentationFormat>On-screen Show (4:3)</PresentationFormat>
  <Paragraphs>112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Courier New</vt:lpstr>
      <vt:lpstr>Tahoma</vt:lpstr>
      <vt:lpstr>Verdana</vt:lpstr>
      <vt:lpstr>Wingdings</vt:lpstr>
      <vt:lpstr>template</vt:lpstr>
      <vt:lpstr>Automatic sleep stage classification using   Deep Transfer Learning</vt:lpstr>
      <vt:lpstr>Introduction</vt:lpstr>
      <vt:lpstr> Problem Statement and Background Why Sleep Stage Classification? </vt:lpstr>
      <vt:lpstr> Problem Statement and Background Why does data science solution need? </vt:lpstr>
      <vt:lpstr>Previous Research works</vt:lpstr>
      <vt:lpstr> Analysis and Exploration of Dataset  </vt:lpstr>
      <vt:lpstr> Analysis and Exploration of Dataset  </vt:lpstr>
      <vt:lpstr>Methodology and Implementation</vt:lpstr>
      <vt:lpstr>Methodology and Implementation (Cont.)</vt:lpstr>
      <vt:lpstr>Methodology and Implementation(cont.)</vt:lpstr>
      <vt:lpstr> Testing and Result Analysis  </vt:lpstr>
      <vt:lpstr> Testing and Result Analysis                                                             (Cont…)</vt:lpstr>
      <vt:lpstr> Testing and Result Analysis                                                             (Cont…)</vt:lpstr>
      <vt:lpstr> Testing and Result Analysis                                                             (Cont…)</vt:lpstr>
      <vt:lpstr> Testing and Result Analysis                                                             (Cont…)</vt:lpstr>
      <vt:lpstr> Testing and Result Analysis                                                             (Cont…)</vt:lpstr>
      <vt:lpstr>Challenges and Future plan</vt:lpstr>
      <vt:lpstr>Challenges and Future plan</vt:lpstr>
      <vt:lpstr>Conclusion</vt:lpstr>
      <vt:lpstr>Thank you</vt:lpstr>
      <vt:lpstr>References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sleep stage classification based on single channel EEG using compressed/ distributed DL model </dc:title>
  <dc:creator>Rumana Sultana</dc:creator>
  <cp:lastModifiedBy>Rumana Sultana</cp:lastModifiedBy>
  <cp:revision>62</cp:revision>
  <dcterms:created xsi:type="dcterms:W3CDTF">2021-03-05T11:36:51Z</dcterms:created>
  <dcterms:modified xsi:type="dcterms:W3CDTF">2021-03-06T06:51:06Z</dcterms:modified>
</cp:coreProperties>
</file>

<file path=docProps/thumbnail.jpeg>
</file>